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18"/>
  </p:notesMasterIdLst>
  <p:sldIdLst>
    <p:sldId id="460" r:id="rId2"/>
    <p:sldId id="459" r:id="rId3"/>
    <p:sldId id="421" r:id="rId4"/>
    <p:sldId id="458" r:id="rId5"/>
    <p:sldId id="424" r:id="rId6"/>
    <p:sldId id="423" r:id="rId7"/>
    <p:sldId id="420" r:id="rId8"/>
    <p:sldId id="445" r:id="rId9"/>
    <p:sldId id="461" r:id="rId10"/>
    <p:sldId id="446" r:id="rId11"/>
    <p:sldId id="462" r:id="rId12"/>
    <p:sldId id="447" r:id="rId13"/>
    <p:sldId id="448" r:id="rId14"/>
    <p:sldId id="451" r:id="rId15"/>
    <p:sldId id="449" r:id="rId16"/>
    <p:sldId id="457" r:id="rId17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1AF"/>
    <a:srgbClr val="3025C1"/>
    <a:srgbClr val="000000"/>
    <a:srgbClr val="CC99FF"/>
    <a:srgbClr val="F0411E"/>
    <a:srgbClr val="FFFF99"/>
    <a:srgbClr val="00CCFF"/>
    <a:srgbClr val="9FFFCA"/>
    <a:srgbClr val="69FFAD"/>
    <a:srgbClr val="ABD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16" autoAdjust="0"/>
    <p:restoredTop sz="94660"/>
  </p:normalViewPr>
  <p:slideViewPr>
    <p:cSldViewPr>
      <p:cViewPr varScale="1">
        <p:scale>
          <a:sx n="69" d="100"/>
          <a:sy n="69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4965-8943-43FE-A1C1-FB35140F4757}" type="datetimeFigureOut">
              <a:rPr lang="en-US" smtClean="0"/>
              <a:pPr/>
              <a:t>4/20/2013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95040-CF76-4C96-8DCD-75B58F8FA0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1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88975"/>
            <a:ext cx="4537075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12404"/>
            <a:ext cx="5486400" cy="408693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0C03D-9760-446E-B80F-AB5C3E1C7AB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95040-CF76-4C96-8DCD-75B58F8FA0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139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1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1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850CC-3BBA-41B8-A31D-C27DDB2A4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CE69B-3E5B-47C5-929D-EFA1FA040C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F9848-A777-4A7B-86CD-6BB3FAC6CB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4BFE94B-3DE3-478A-B1EA-0F32FA7DC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6E0E93-1EBC-47B1-B54F-AA1AE3F735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A3E439-FABE-40DA-8788-9239CC780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339E3-A6B2-4D60-B9BA-DFA60E8A6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5CD41-6E00-486E-8EC4-2FB7CC0425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10D41-25F7-40C8-8993-D10A1C466A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352D1-FFAF-4B93-A9B7-4541C8A77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13022-8B15-483C-A0BE-171E51DC6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AEB57-2CC3-4406-A089-6E7E9070B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02FEB-CF39-4349-942F-C660DEC580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44477-7461-4993-BE14-5D07FED348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0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0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70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fld id="{07820FCE-F89C-4905-A3D6-6706D21D89B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5.wmf"/><Relationship Id="rId4" Type="http://schemas.openxmlformats.org/officeDocument/2006/relationships/image" Target="../media/image13.jpeg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2530" name="Picture 2" descr="http://t3.gstatic.com/images?q=tbn:ANd9GcTmtUEwG_JDvrubaYeOJTTDloH2Kzc9mmwR480KYv3w3BGyq4s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295400"/>
            <a:ext cx="7848600" cy="5410200"/>
          </a:xfrm>
        </p:spPr>
        <p:txBody>
          <a:bodyPr lIns="90000" tIns="46800" rIns="90000" bIns="46800" rtlCol="0"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/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i="1" dirty="0" smtClean="0"/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i="1" dirty="0" smtClean="0"/>
              <a:t>Adventures in </a:t>
            </a:r>
            <a:r>
              <a:rPr lang="en-US" i="1" dirty="0" err="1" smtClean="0"/>
              <a:t>Superspace</a:t>
            </a:r>
            <a:endParaRPr lang="en-US" i="1" dirty="0" smtClean="0"/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i="1" dirty="0" smtClean="0"/>
          </a:p>
          <a:p>
            <a:pPr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McGill University, 2013</a:t>
            </a:r>
            <a:endParaRPr lang="en-US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800" dirty="0" err="1" smtClean="0">
                <a:effectLst/>
              </a:rPr>
              <a:t>Tirtho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Biswas</a:t>
            </a:r>
            <a:endParaRPr lang="en-US" sz="2800" dirty="0" smtClean="0"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4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45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chemeClr val="bg1"/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dirty="0" smtClean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algn="l" fontAlgn="auto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1800" dirty="0" smtClean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7772400" cy="1600200"/>
          </a:xfrm>
          <a:effectLst/>
        </p:spPr>
        <p:txBody>
          <a:bodyPr lIns="90000" tIns="46800" rIns="90000" bIns="46800"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000" dirty="0" smtClean="0">
                <a:solidFill>
                  <a:schemeClr val="tx1"/>
                </a:solidFill>
                <a:effectLst/>
              </a:rPr>
              <a:t>Towards Consistent Nonlocal Theories of Gravity</a:t>
            </a:r>
            <a:r>
              <a:rPr lang="en-US" sz="4000" u="sng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000" u="sng" dirty="0" smtClean="0">
                <a:solidFill>
                  <a:schemeClr val="tx1"/>
                </a:solidFill>
                <a:effectLst/>
              </a:rPr>
            </a:br>
            <a:endParaRPr lang="en-US" sz="4000" u="sng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logomaroon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1942" y="4876800"/>
            <a:ext cx="3040116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71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What about fluctuations around (A)</a:t>
            </a:r>
            <a:r>
              <a:rPr lang="en-US" sz="2800" b="1" dirty="0" err="1" smtClean="0">
                <a:solidFill>
                  <a:srgbClr val="7030A0"/>
                </a:solidFill>
              </a:rPr>
              <a:t>dS</a:t>
            </a:r>
            <a:r>
              <a:rPr lang="en-US" sz="2800" b="1" dirty="0">
                <a:solidFill>
                  <a:srgbClr val="7030A0"/>
                </a:solidFill>
              </a:rPr>
              <a:t>?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If we have more than 3 operators, they don’t contribute because 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200" dirty="0">
              <a:solidFill>
                <a:srgbClr val="3025C1"/>
              </a:solidFill>
              <a:effectLst/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  <a:effectLst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  <a:effectLst/>
              </a:rPr>
              <a:t>By repeated integration by parts the relevant part becomes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200" dirty="0">
              <a:solidFill>
                <a:srgbClr val="3025C1"/>
              </a:solidFill>
              <a:effectLst/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  <a:effectLst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  <a:effectLst/>
              </a:rPr>
              <a:t>Since </a:t>
            </a:r>
            <a:r>
              <a:rPr lang="en-US" sz="2200" dirty="0" smtClean="0">
                <a:solidFill>
                  <a:srgbClr val="3025C1"/>
                </a:solidFill>
                <a:effectLst/>
              </a:rPr>
              <a:t>P</a:t>
            </a:r>
            <a:r>
              <a:rPr lang="en-US" sz="2200" baseline="-25000" dirty="0" smtClean="0">
                <a:solidFill>
                  <a:srgbClr val="3025C1"/>
                </a:solidFill>
                <a:effectLst/>
              </a:rPr>
              <a:t>3</a:t>
            </a:r>
            <a:r>
              <a:rPr lang="en-US" sz="2200" dirty="0" smtClean="0">
                <a:solidFill>
                  <a:srgbClr val="3025C1"/>
                </a:solidFill>
                <a:effectLst/>
              </a:rPr>
              <a:t> </a:t>
            </a:r>
            <a:r>
              <a:rPr lang="en-US" sz="2200" dirty="0" smtClean="0">
                <a:solidFill>
                  <a:srgbClr val="3025C1"/>
                </a:solidFill>
                <a:effectLst/>
              </a:rPr>
              <a:t>takes the background values up to O(h</a:t>
            </a:r>
            <a:r>
              <a:rPr lang="en-US" sz="2200" baseline="30000" dirty="0" smtClean="0">
                <a:solidFill>
                  <a:srgbClr val="3025C1"/>
                </a:solidFill>
                <a:effectLst/>
              </a:rPr>
              <a:t>2</a:t>
            </a:r>
            <a:r>
              <a:rPr lang="en-US" sz="2200" dirty="0" smtClean="0">
                <a:solidFill>
                  <a:srgbClr val="3025C1"/>
                </a:solidFill>
                <a:effectLst/>
              </a:rPr>
              <a:t>) we have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1400" dirty="0" smtClean="0">
              <a:solidFill>
                <a:srgbClr val="000000"/>
              </a:solidFill>
              <a:effectLst/>
            </a:endParaRP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There are 14 terms involving Ricci scalar, </a:t>
            </a:r>
            <a:r>
              <a:rPr lang="en-US" sz="2200" dirty="0" err="1" smtClean="0">
                <a:solidFill>
                  <a:srgbClr val="3025C1"/>
                </a:solidFill>
              </a:rPr>
              <a:t>Weyl</a:t>
            </a:r>
            <a:r>
              <a:rPr lang="en-US" sz="2200" dirty="0" smtClean="0">
                <a:solidFill>
                  <a:srgbClr val="3025C1"/>
                </a:solidFill>
              </a:rPr>
              <a:t> and S-tensor symmetric and traceless)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Covariant derivative commutations rise &amp; Bianchi identities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200" dirty="0" smtClean="0">
              <a:solidFill>
                <a:srgbClr val="3025C1"/>
              </a:solidFill>
            </a:endParaRPr>
          </a:p>
          <a:p>
            <a:endParaRPr lang="en-US" dirty="0"/>
          </a:p>
        </p:txBody>
      </p:sp>
      <p:graphicFrame>
        <p:nvGraphicFramePr>
          <p:cNvPr id="12697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152024"/>
              </p:ext>
            </p:extLst>
          </p:nvPr>
        </p:nvGraphicFramePr>
        <p:xfrm>
          <a:off x="522288" y="6096000"/>
          <a:ext cx="82883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6" name="Equation" r:id="rId3" imgW="4343400" imgH="279360" progId="Equation.3">
                  <p:embed/>
                </p:oleObj>
              </mc:Choice>
              <mc:Fallback>
                <p:oleObj name="Equation" r:id="rId3" imgW="434340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6096000"/>
                        <a:ext cx="8288337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482099"/>
              </p:ext>
            </p:extLst>
          </p:nvPr>
        </p:nvGraphicFramePr>
        <p:xfrm>
          <a:off x="1600200" y="1905000"/>
          <a:ext cx="5816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7" name="Equation" r:id="rId5" imgW="3047760" imgH="279360" progId="Equation.3">
                  <p:embed/>
                </p:oleObj>
              </mc:Choice>
              <mc:Fallback>
                <p:oleObj name="Equation" r:id="rId5" imgW="304776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05000"/>
                        <a:ext cx="5816600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366310"/>
              </p:ext>
            </p:extLst>
          </p:nvPr>
        </p:nvGraphicFramePr>
        <p:xfrm>
          <a:off x="2259013" y="2971800"/>
          <a:ext cx="41925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8" name="Equation" r:id="rId7" imgW="2197080" imgH="279360" progId="Equation.3">
                  <p:embed/>
                </p:oleObj>
              </mc:Choice>
              <mc:Fallback>
                <p:oleObj name="Equation" r:id="rId7" imgW="219708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2971800"/>
                        <a:ext cx="4192587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576677"/>
              </p:ext>
            </p:extLst>
          </p:nvPr>
        </p:nvGraphicFramePr>
        <p:xfrm>
          <a:off x="2362200" y="4191000"/>
          <a:ext cx="3949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9" name="Equation" r:id="rId9" imgW="2070000" imgH="279360" progId="Equation.3">
                  <p:embed/>
                </p:oleObj>
              </mc:Choice>
              <mc:Fallback>
                <p:oleObj name="Equation" r:id="rId9" imgW="2070000" imgH="2793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191000"/>
                        <a:ext cx="3949700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711147"/>
              </p:ext>
            </p:extLst>
          </p:nvPr>
        </p:nvGraphicFramePr>
        <p:xfrm>
          <a:off x="2362200" y="1295400"/>
          <a:ext cx="452387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30" name="Equation" r:id="rId11" imgW="2387520" imgH="241200" progId="Equation.3">
                  <p:embed/>
                </p:oleObj>
              </mc:Choice>
              <mc:Fallback>
                <p:oleObj name="Equation" r:id="rId11" imgW="23875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62200" y="1295400"/>
                        <a:ext cx="4523874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Action around (A)</a:t>
            </a:r>
            <a:r>
              <a:rPr lang="en-US" sz="2800" b="1" dirty="0" err="1" smtClean="0">
                <a:solidFill>
                  <a:srgbClr val="7030A0"/>
                </a:solidFill>
              </a:rPr>
              <a:t>dS</a:t>
            </a:r>
            <a:r>
              <a:rPr lang="en-US" sz="2800" b="1" dirty="0" smtClean="0">
                <a:solidFill>
                  <a:srgbClr val="7030A0"/>
                </a:solidFill>
              </a:rPr>
              <a:t> &amp; </a:t>
            </a:r>
            <a:r>
              <a:rPr lang="en-US" sz="2800" b="1" dirty="0" err="1" smtClean="0">
                <a:solidFill>
                  <a:srgbClr val="7030A0"/>
                </a:solidFill>
              </a:rPr>
              <a:t>Minkowski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Exorcism </a:t>
            </a:r>
            <a:r>
              <a:rPr lang="en-US" sz="2800" b="1" dirty="0" smtClean="0">
                <a:solidFill>
                  <a:srgbClr val="7030A0"/>
                </a:solidFill>
              </a:rPr>
              <a:t>in </a:t>
            </a:r>
            <a:r>
              <a:rPr lang="en-US" sz="2800" b="1" dirty="0" err="1" smtClean="0">
                <a:solidFill>
                  <a:srgbClr val="7030A0"/>
                </a:solidFill>
              </a:rPr>
              <a:t>Minkowski</a:t>
            </a:r>
            <a:r>
              <a:rPr lang="en-US" sz="2800" b="1" dirty="0" smtClean="0">
                <a:solidFill>
                  <a:srgbClr val="7030A0"/>
                </a:solidFill>
              </a:rPr>
              <a:t> vacuum</a:t>
            </a:r>
          </a:p>
          <a:p>
            <a:pPr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Covariant derivatives must be </a:t>
            </a:r>
            <a:r>
              <a:rPr lang="en-US" sz="2200" dirty="0" err="1" smtClean="0">
                <a:solidFill>
                  <a:srgbClr val="3025C1"/>
                </a:solidFill>
              </a:rPr>
              <a:t>Minkowski</a:t>
            </a:r>
            <a:r>
              <a:rPr lang="en-US" sz="2200" dirty="0" smtClean="0">
                <a:solidFill>
                  <a:srgbClr val="3025C1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[van </a:t>
            </a:r>
            <a:r>
              <a:rPr lang="en-US" sz="1600" dirty="0" err="1">
                <a:solidFill>
                  <a:srgbClr val="000000"/>
                </a:solidFill>
              </a:rPr>
              <a:t>Nieuwenhuizen</a:t>
            </a:r>
            <a:r>
              <a:rPr lang="en-US" sz="1600" dirty="0">
                <a:solidFill>
                  <a:srgbClr val="000000"/>
                </a:solidFill>
              </a:rPr>
              <a:t> &amp; </a:t>
            </a:r>
            <a:r>
              <a:rPr lang="en-US" sz="1600" dirty="0" err="1">
                <a:solidFill>
                  <a:srgbClr val="000000"/>
                </a:solidFill>
              </a:rPr>
              <a:t>Sezgin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1600" dirty="0">
              <a:solidFill>
                <a:srgbClr val="00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1600" dirty="0" smtClean="0">
              <a:solidFill>
                <a:srgbClr val="00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1600" dirty="0">
              <a:solidFill>
                <a:srgbClr val="00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endParaRPr lang="en-US" sz="1600" dirty="0" smtClean="0">
              <a:solidFill>
                <a:srgbClr val="00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1600" dirty="0">
              <a:solidFill>
                <a:srgbClr val="00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We noticed       </a:t>
            </a:r>
            <a:r>
              <a:rPr lang="en-US" sz="2400" dirty="0" err="1" smtClean="0">
                <a:solidFill>
                  <a:srgbClr val="FF0000"/>
                </a:solidFill>
              </a:rPr>
              <a:t>a+b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</a:rPr>
              <a:t>c+d</a:t>
            </a:r>
            <a:r>
              <a:rPr lang="en-US" sz="2400" dirty="0" smtClean="0">
                <a:solidFill>
                  <a:srgbClr val="FF0000"/>
                </a:solidFill>
              </a:rPr>
              <a:t> =</a:t>
            </a:r>
            <a:r>
              <a:rPr lang="en-US" sz="2400" dirty="0" err="1" smtClean="0">
                <a:solidFill>
                  <a:srgbClr val="FF0000"/>
                </a:solidFill>
              </a:rPr>
              <a:t>f+c-a</a:t>
            </a:r>
            <a:r>
              <a:rPr lang="en-US" sz="2400" dirty="0" smtClean="0">
                <a:solidFill>
                  <a:srgbClr val="FF0000"/>
                </a:solidFill>
              </a:rPr>
              <a:t>=0</a:t>
            </a:r>
          </a:p>
          <a:p>
            <a:endParaRPr lang="en-US" dirty="0"/>
          </a:p>
        </p:txBody>
      </p:sp>
      <p:graphicFrame>
        <p:nvGraphicFramePr>
          <p:cNvPr id="12697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693052"/>
              </p:ext>
            </p:extLst>
          </p:nvPr>
        </p:nvGraphicFramePr>
        <p:xfrm>
          <a:off x="381000" y="1295400"/>
          <a:ext cx="83391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633" name="Equation" r:id="rId3" imgW="4368600" imgH="279360" progId="Equation.3">
                  <p:embed/>
                </p:oleObj>
              </mc:Choice>
              <mc:Fallback>
                <p:oleObj name="Equation" r:id="rId3" imgW="43686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8339137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7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445635"/>
              </p:ext>
            </p:extLst>
          </p:nvPr>
        </p:nvGraphicFramePr>
        <p:xfrm>
          <a:off x="990600" y="3733800"/>
          <a:ext cx="7221538" cy="172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634" name="Equation" r:id="rId5" imgW="3936960" imgH="939600" progId="Equation.3">
                  <p:embed/>
                </p:oleObj>
              </mc:Choice>
              <mc:Fallback>
                <p:oleObj name="Equation" r:id="rId5" imgW="39369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33800"/>
                        <a:ext cx="7221538" cy="17224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30710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6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229600" cy="56388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By inverting Field equations we obtain the propagators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Decouple the different </a:t>
            </a:r>
            <a:r>
              <a:rPr lang="en-US" sz="2400" dirty="0" err="1" smtClean="0">
                <a:solidFill>
                  <a:srgbClr val="3025C1"/>
                </a:solidFill>
              </a:rPr>
              <a:t>multiplets</a:t>
            </a:r>
            <a:r>
              <a:rPr lang="en-US" sz="2400" dirty="0" smtClean="0">
                <a:solidFill>
                  <a:srgbClr val="3025C1"/>
                </a:solidFill>
              </a:rPr>
              <a:t> using projection operators,                  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1600" dirty="0" smtClean="0">
              <a:solidFill>
                <a:srgbClr val="00000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           would have gotten the wrong sign but is absent because of the relations which follow from BI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>
                <a:solidFill>
                  <a:srgbClr val="3025C1"/>
                </a:solidFill>
              </a:rPr>
              <a:t>T</a:t>
            </a:r>
            <a:r>
              <a:rPr lang="en-US" sz="2400" dirty="0" smtClean="0">
                <a:solidFill>
                  <a:srgbClr val="3025C1"/>
                </a:solidFill>
              </a:rPr>
              <a:t>he propagator is of the form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In GR a = c = 1, scalar ghost cancels the longitudinal mode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a has to be an entire function, otherwise </a:t>
            </a:r>
            <a:r>
              <a:rPr lang="en-US" sz="2000" dirty="0" err="1" smtClean="0">
                <a:solidFill>
                  <a:srgbClr val="FF0000"/>
                </a:solidFill>
              </a:rPr>
              <a:t>Weyl</a:t>
            </a:r>
            <a:r>
              <a:rPr lang="en-US" sz="2000" dirty="0" smtClean="0">
                <a:solidFill>
                  <a:srgbClr val="FF0000"/>
                </a:solidFill>
              </a:rPr>
              <a:t> ghosts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a-3c can have a single zero -&gt; f(R)/</a:t>
            </a:r>
            <a:r>
              <a:rPr lang="en-US" sz="2000" dirty="0" err="1" smtClean="0">
                <a:solidFill>
                  <a:srgbClr val="FF0000"/>
                </a:solidFill>
              </a:rPr>
              <a:t>Brans-Dicke</a:t>
            </a:r>
            <a:r>
              <a:rPr lang="en-US" sz="2000" dirty="0" smtClean="0">
                <a:solidFill>
                  <a:srgbClr val="FF0000"/>
                </a:solidFill>
              </a:rPr>
              <a:t> theory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Exponential non-local Gravity,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346647"/>
              </p:ext>
            </p:extLst>
          </p:nvPr>
        </p:nvGraphicFramePr>
        <p:xfrm>
          <a:off x="2590800" y="1371600"/>
          <a:ext cx="161223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035" name="Equation" r:id="rId3" imgW="850680" imgH="241200" progId="Equation.3">
                  <p:embed/>
                </p:oleObj>
              </mc:Choice>
              <mc:Fallback>
                <p:oleObj name="Equation" r:id="rId3" imgW="85068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71600"/>
                        <a:ext cx="1612231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533368"/>
              </p:ext>
            </p:extLst>
          </p:nvPr>
        </p:nvGraphicFramePr>
        <p:xfrm>
          <a:off x="1447800" y="3276600"/>
          <a:ext cx="65754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036" name="Equation" r:id="rId5" imgW="3835080" imgH="444240" progId="Equation.3">
                  <p:embed/>
                </p:oleObj>
              </mc:Choice>
              <mc:Fallback>
                <p:oleObj name="Equation" r:id="rId5" imgW="383508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6575425" cy="762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838543"/>
              </p:ext>
            </p:extLst>
          </p:nvPr>
        </p:nvGraphicFramePr>
        <p:xfrm>
          <a:off x="762000" y="5791200"/>
          <a:ext cx="2336801" cy="751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037" name="Equation" r:id="rId7" imgW="1422360" imgH="330120" progId="Equation.3">
                  <p:embed/>
                </p:oleObj>
              </mc:Choice>
              <mc:Fallback>
                <p:oleObj name="Equation" r:id="rId7" imgW="1422360" imgH="330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91200"/>
                        <a:ext cx="2336801" cy="75175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039418"/>
              </p:ext>
            </p:extLst>
          </p:nvPr>
        </p:nvGraphicFramePr>
        <p:xfrm>
          <a:off x="4800600" y="5670283"/>
          <a:ext cx="3809999" cy="86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038" name="Equation" r:id="rId9" imgW="2120760" imgH="482400" progId="Equation.3">
                  <p:embed/>
                </p:oleObj>
              </mc:Choice>
              <mc:Fallback>
                <p:oleObj name="Equation" r:id="rId9" imgW="212076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670283"/>
                        <a:ext cx="3809999" cy="86694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900810"/>
              </p:ext>
            </p:extLst>
          </p:nvPr>
        </p:nvGraphicFramePr>
        <p:xfrm>
          <a:off x="1219200" y="1981200"/>
          <a:ext cx="769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039" name="Equation" r:id="rId11" imgW="406080" imgH="241200" progId="Equation.3">
                  <p:embed/>
                </p:oleObj>
              </mc:Choice>
              <mc:Fallback>
                <p:oleObj name="Equation" r:id="rId11" imgW="40608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7699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Newtonian Potentials</a:t>
            </a: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Large r, reproduces gravity; small r, asymptotic freedom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Gravity Waves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  <a:effectLst/>
              </a:rPr>
              <a:t>Similar arguments imply nonsingular Green’s functions for </a:t>
            </a:r>
            <a:r>
              <a:rPr lang="en-US" sz="2400" dirty="0" err="1" smtClean="0">
                <a:solidFill>
                  <a:srgbClr val="3025C1"/>
                </a:solidFill>
                <a:effectLst/>
              </a:rPr>
              <a:t>quadrupole</a:t>
            </a:r>
            <a:r>
              <a:rPr lang="en-US" sz="2400" dirty="0" smtClean="0">
                <a:solidFill>
                  <a:srgbClr val="3025C1"/>
                </a:solidFill>
                <a:effectLst/>
              </a:rPr>
              <a:t> moments</a:t>
            </a:r>
            <a:endParaRPr lang="en-US" b="1" dirty="0" smtClean="0">
              <a:solidFill>
                <a:srgbClr val="7030A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1143000"/>
          <a:ext cx="80613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851" name="Equation" r:id="rId3" imgW="3454200" imgH="241200" progId="Equation.3">
                  <p:embed/>
                </p:oleObj>
              </mc:Choice>
              <mc:Fallback>
                <p:oleObj name="Equation" r:id="rId3" imgW="345420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3000"/>
                        <a:ext cx="8061325" cy="5619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7714" name="Object 2"/>
          <p:cNvGraphicFramePr>
            <a:graphicFrameLocks noChangeAspect="1"/>
          </p:cNvGraphicFramePr>
          <p:nvPr/>
        </p:nvGraphicFramePr>
        <p:xfrm>
          <a:off x="1524000" y="1981200"/>
          <a:ext cx="58975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852" name="Equation" r:id="rId5" imgW="2527200" imgH="457200" progId="Equation.3">
                  <p:embed/>
                </p:oleObj>
              </mc:Choice>
              <mc:Fallback>
                <p:oleObj name="Equation" r:id="rId5" imgW="2527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5897562" cy="1066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Emergent Cosmology</a:t>
            </a: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Space-time begins with pure vacuum </a:t>
            </a: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You cannot find a consistent solution for GR</a:t>
            </a:r>
          </a:p>
          <a:p>
            <a:pPr>
              <a:buClr>
                <a:srgbClr val="3025C1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There must be a scalar degree of freedom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1828800"/>
          <a:ext cx="55866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734" name="Equation" r:id="rId3" imgW="2527200" imgH="241200" progId="Equation.3">
                  <p:embed/>
                </p:oleObj>
              </mc:Choice>
              <mc:Fallback>
                <p:oleObj name="Equation" r:id="rId3" imgW="25272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28800"/>
                        <a:ext cx="5586663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2514600"/>
          <a:ext cx="436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735" name="Equation" r:id="rId5" imgW="2184120" imgH="228600" progId="Equation.3">
                  <p:embed/>
                </p:oleObj>
              </mc:Choice>
              <mc:Fallback>
                <p:oleObj name="Equation" r:id="rId5" imgW="2184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14600"/>
                        <a:ext cx="4368800" cy="457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05200" y="3200400"/>
          <a:ext cx="223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736" name="Equation" r:id="rId7" imgW="1117440" imgH="228600" progId="Equation.3">
                  <p:embed/>
                </p:oleObj>
              </mc:Choice>
              <mc:Fallback>
                <p:oleObj name="Equation" r:id="rId7" imgW="1117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200400"/>
                        <a:ext cx="2235200" cy="457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3366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84300" y="5181600"/>
          <a:ext cx="680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737" name="Equation" r:id="rId9" imgW="3403440" imgH="228600" progId="Equation.3">
                  <p:embed/>
                </p:oleObj>
              </mc:Choice>
              <mc:Fallback>
                <p:oleObj name="Equation" r:id="rId9" imgW="34034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5181600"/>
                        <a:ext cx="6807200" cy="457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Exact Solutions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buClrTx/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Bouncing Solutions</a:t>
            </a:r>
            <a:endParaRPr lang="en-US" sz="2400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2B21AF"/>
                </a:solidFill>
              </a:rPr>
              <a:t>deSitter</a:t>
            </a:r>
            <a:r>
              <a:rPr lang="en-US" sz="2400" dirty="0" smtClean="0">
                <a:solidFill>
                  <a:srgbClr val="2B21AF"/>
                </a:solidFill>
              </a:rPr>
              <a:t> completions, a(t) ~ </a:t>
            </a:r>
            <a:r>
              <a:rPr lang="en-US" sz="2400" dirty="0" err="1" smtClean="0">
                <a:solidFill>
                  <a:srgbClr val="2B21AF"/>
                </a:solidFill>
              </a:rPr>
              <a:t>cosh</a:t>
            </a:r>
            <a:r>
              <a:rPr lang="en-US" sz="2400" dirty="0" smtClean="0">
                <a:solidFill>
                  <a:srgbClr val="2B21AF"/>
                </a:solidFill>
              </a:rPr>
              <a:t>(Mt)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</a:rPr>
              <a:t>Stable attractors, but there are singular attractors.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</a:rPr>
              <a:t>Can provide a </a:t>
            </a:r>
            <a:r>
              <a:rPr lang="en-US" sz="2400" dirty="0" err="1" smtClean="0">
                <a:solidFill>
                  <a:srgbClr val="2B21AF"/>
                </a:solidFill>
              </a:rPr>
              <a:t>geodesically</a:t>
            </a:r>
            <a:r>
              <a:rPr lang="en-US" sz="2400" dirty="0" smtClean="0">
                <a:solidFill>
                  <a:srgbClr val="2B21AF"/>
                </a:solidFill>
              </a:rPr>
              <a:t> complete models of inflation.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2B21AF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B21AF"/>
                </a:solidFill>
              </a:rPr>
              <a:t>Perturbations can be studied numerically and analytically, reproduces GR at late times </a:t>
            </a:r>
            <a:r>
              <a:rPr lang="en-US" sz="1800" dirty="0" smtClean="0">
                <a:solidFill>
                  <a:srgbClr val="000000"/>
                </a:solidFill>
              </a:rPr>
              <a:t>[in progress]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643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1506" name="Object 2"/>
          <p:cNvGraphicFramePr>
            <a:graphicFrameLocks noChangeAspect="1"/>
          </p:cNvGraphicFramePr>
          <p:nvPr/>
        </p:nvGraphicFramePr>
        <p:xfrm>
          <a:off x="2819400" y="2667000"/>
          <a:ext cx="35385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644" name="Equation" r:id="rId5" imgW="1854000" imgH="279360" progId="Equation.3">
                  <p:embed/>
                </p:oleObj>
              </mc:Choice>
              <mc:Fallback>
                <p:oleObj name="Equation" r:id="rId5" imgW="185400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667000"/>
                        <a:ext cx="3538538" cy="533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Conclusions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6482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Nonlocal gravity is a promising direction in QG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3025C1"/>
                </a:solidFill>
                <a:effectLst/>
              </a:rPr>
              <a:t>It can probably solve the classical singularities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7030A0"/>
                </a:solidFill>
                <a:effectLst/>
              </a:rPr>
              <a:t>How to constrain higher curvatures? 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effectLst/>
              </a:rPr>
              <a:t>New symmetries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effectLst/>
              </a:rPr>
              <a:t>Look at ghost constraints on (A)</a:t>
            </a:r>
            <a:r>
              <a:rPr lang="en-US" sz="2400" dirty="0" err="1" smtClean="0">
                <a:solidFill>
                  <a:srgbClr val="000000"/>
                </a:solidFill>
                <a:effectLst/>
              </a:rPr>
              <a:t>dS</a:t>
            </a:r>
            <a:r>
              <a:rPr lang="en-US" sz="2400" dirty="0" smtClean="0">
                <a:solidFill>
                  <a:srgbClr val="000000"/>
                </a:solidFill>
                <a:effectLst/>
              </a:rPr>
              <a:t> – relevant for DE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3025C1"/>
                </a:solidFill>
                <a:effectLst/>
              </a:rPr>
              <a:t>Can we implement </a:t>
            </a:r>
            <a:r>
              <a:rPr lang="en-US" sz="2800" dirty="0" err="1" smtClean="0">
                <a:solidFill>
                  <a:srgbClr val="3025C1"/>
                </a:solidFill>
                <a:effectLst/>
              </a:rPr>
              <a:t>Stelle’s</a:t>
            </a:r>
            <a:r>
              <a:rPr lang="en-US" sz="2800" dirty="0" smtClean="0">
                <a:solidFill>
                  <a:srgbClr val="3025C1"/>
                </a:solidFill>
                <a:effectLst/>
              </a:rPr>
              <a:t> methods?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chemeClr val="bg2">
                  <a:lumMod val="60000"/>
                  <a:lumOff val="40000"/>
                </a:schemeClr>
              </a:solidFill>
              <a:effectLst/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sz="24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My Collaborators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/>
          <a:lstStyle/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N. Barnaby (U of M)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R. </a:t>
            </a:r>
            <a:r>
              <a:rPr lang="en-US" sz="2000" dirty="0" err="1" smtClean="0">
                <a:solidFill>
                  <a:srgbClr val="FF0000"/>
                </a:solidFill>
              </a:rPr>
              <a:t>Brandenberger</a:t>
            </a:r>
            <a:r>
              <a:rPr lang="en-US" sz="2000" dirty="0" smtClean="0">
                <a:solidFill>
                  <a:srgbClr val="FF0000"/>
                </a:solidFill>
              </a:rPr>
              <a:t> (McGill)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J. </a:t>
            </a:r>
            <a:r>
              <a:rPr lang="en-US" sz="2000" dirty="0" err="1" smtClean="0">
                <a:solidFill>
                  <a:srgbClr val="3025C1"/>
                </a:solidFill>
              </a:rPr>
              <a:t>Cembranos</a:t>
            </a:r>
            <a:r>
              <a:rPr lang="en-US" sz="2000" dirty="0" smtClean="0">
                <a:solidFill>
                  <a:srgbClr val="3025C1"/>
                </a:solidFill>
              </a:rPr>
              <a:t> (Madrid)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J. Cline (McGill)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E. </a:t>
            </a:r>
            <a:r>
              <a:rPr lang="en-US" sz="2000" dirty="0" err="1" smtClean="0">
                <a:solidFill>
                  <a:srgbClr val="3025C1"/>
                </a:solidFill>
              </a:rPr>
              <a:t>Gerwick</a:t>
            </a:r>
            <a:endParaRPr lang="en-US" sz="2000" dirty="0" smtClean="0">
              <a:solidFill>
                <a:srgbClr val="3025C1"/>
              </a:solidFill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M. </a:t>
            </a:r>
            <a:r>
              <a:rPr lang="en-US" sz="2000" dirty="0" err="1" smtClean="0">
                <a:solidFill>
                  <a:srgbClr val="FF0000"/>
                </a:solidFill>
              </a:rPr>
              <a:t>Grisaru</a:t>
            </a:r>
            <a:r>
              <a:rPr lang="en-US" sz="2000" dirty="0" smtClean="0">
                <a:solidFill>
                  <a:srgbClr val="FF0000"/>
                </a:solidFill>
              </a:rPr>
              <a:t> (McGill)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J. </a:t>
            </a:r>
            <a:r>
              <a:rPr lang="en-US" sz="2000" dirty="0" err="1" smtClean="0">
                <a:solidFill>
                  <a:srgbClr val="3025C1"/>
                </a:solidFill>
              </a:rPr>
              <a:t>Kapusta</a:t>
            </a:r>
            <a:r>
              <a:rPr lang="en-US" sz="2000" dirty="0" smtClean="0">
                <a:solidFill>
                  <a:srgbClr val="3025C1"/>
                </a:solidFill>
              </a:rPr>
              <a:t> (U of M)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T. </a:t>
            </a:r>
            <a:r>
              <a:rPr lang="en-US" sz="2000" dirty="0" err="1" smtClean="0">
                <a:solidFill>
                  <a:srgbClr val="3025C1"/>
                </a:solidFill>
              </a:rPr>
              <a:t>Koivisto</a:t>
            </a:r>
            <a:r>
              <a:rPr lang="en-US" sz="2000" dirty="0" smtClean="0">
                <a:solidFill>
                  <a:srgbClr val="3025C1"/>
                </a:solidFill>
              </a:rPr>
              <a:t> (Utrecht)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A. </a:t>
            </a:r>
            <a:r>
              <a:rPr lang="en-US" sz="2000" dirty="0" err="1" smtClean="0">
                <a:solidFill>
                  <a:srgbClr val="3025C1"/>
                </a:solidFill>
              </a:rPr>
              <a:t>Kosheylev</a:t>
            </a:r>
            <a:r>
              <a:rPr lang="en-US" sz="2000" dirty="0" smtClean="0">
                <a:solidFill>
                  <a:srgbClr val="3025C1"/>
                </a:solidFill>
              </a:rPr>
              <a:t> (</a:t>
            </a:r>
            <a:r>
              <a:rPr lang="en-US" sz="2000" dirty="0" err="1" smtClean="0">
                <a:solidFill>
                  <a:srgbClr val="3025C1"/>
                </a:solidFill>
              </a:rPr>
              <a:t>BrusselNs</a:t>
            </a:r>
            <a:r>
              <a:rPr lang="en-US" sz="2000" dirty="0" smtClean="0">
                <a:solidFill>
                  <a:srgbClr val="3025C1"/>
                </a:solidFill>
              </a:rPr>
              <a:t>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A. </a:t>
            </a:r>
            <a:r>
              <a:rPr lang="en-US" sz="2000" dirty="0" err="1" smtClean="0">
                <a:solidFill>
                  <a:srgbClr val="3025C1"/>
                </a:solidFill>
              </a:rPr>
              <a:t>Mazumdar</a:t>
            </a:r>
            <a:r>
              <a:rPr lang="en-US" sz="2000" dirty="0" smtClean="0">
                <a:solidFill>
                  <a:srgbClr val="3025C1"/>
                </a:solidFill>
              </a:rPr>
              <a:t> (Lancaster)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A. Reddy (U of M)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W. Siegel (Stony Brook)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3025C1"/>
                </a:solidFill>
              </a:rPr>
              <a:t>S. </a:t>
            </a:r>
            <a:r>
              <a:rPr lang="en-US" sz="2000" dirty="0" err="1" smtClean="0">
                <a:solidFill>
                  <a:srgbClr val="3025C1"/>
                </a:solidFill>
              </a:rPr>
              <a:t>Vernov</a:t>
            </a:r>
            <a:r>
              <a:rPr lang="en-US" sz="2000" dirty="0" smtClean="0">
                <a:solidFill>
                  <a:srgbClr val="3025C1"/>
                </a:solidFill>
              </a:rPr>
              <a:t> (Moscow)</a:t>
            </a:r>
          </a:p>
          <a:p>
            <a:pPr>
              <a:buClrTx/>
              <a:buFont typeface="Arial" pitchFamily="34" charset="0"/>
              <a:buChar char="•"/>
            </a:pPr>
            <a:endParaRPr lang="en-US" dirty="0">
              <a:solidFill>
                <a:srgbClr val="3025C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2590800"/>
            <a:ext cx="505856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g. </a:t>
            </a:r>
            <a:r>
              <a:rPr lang="en-US" b="1" dirty="0"/>
              <a:t>B708 (2005) </a:t>
            </a:r>
            <a:r>
              <a:rPr lang="en-US" b="1" dirty="0" smtClean="0"/>
              <a:t>317-344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with M. </a:t>
            </a:r>
            <a:r>
              <a:rPr lang="en-US" dirty="0" err="1" smtClean="0">
                <a:solidFill>
                  <a:srgbClr val="000000"/>
                </a:solidFill>
              </a:rPr>
              <a:t>Grisaru</a:t>
            </a:r>
            <a:r>
              <a:rPr lang="en-US" dirty="0" smtClean="0">
                <a:solidFill>
                  <a:srgbClr val="000000"/>
                </a:solidFill>
              </a:rPr>
              <a:t> &amp; W. Siegel,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Nucl</a:t>
            </a:r>
            <a:r>
              <a:rPr lang="en-US" dirty="0" smtClean="0">
                <a:solidFill>
                  <a:srgbClr val="000000"/>
                </a:solidFill>
              </a:rPr>
              <a:t>. Phys. B708, 317 (2005) 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with J. </a:t>
            </a:r>
            <a:r>
              <a:rPr lang="en-US" dirty="0" err="1" smtClean="0">
                <a:solidFill>
                  <a:srgbClr val="000000"/>
                </a:solidFill>
              </a:rPr>
              <a:t>Cembranos</a:t>
            </a:r>
            <a:r>
              <a:rPr lang="en-US" dirty="0" smtClean="0">
                <a:solidFill>
                  <a:srgbClr val="000000"/>
                </a:solidFill>
              </a:rPr>
              <a:t> and J. </a:t>
            </a:r>
            <a:r>
              <a:rPr lang="en-US" dirty="0" err="1" smtClean="0">
                <a:solidFill>
                  <a:srgbClr val="000000"/>
                </a:solidFill>
              </a:rPr>
              <a:t>Kapusta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 PRL 104, 021601 (2010)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  [arXiv:0910.2274 [</a:t>
            </a:r>
            <a:r>
              <a:rPr lang="en-US" dirty="0" err="1" smtClean="0">
                <a:solidFill>
                  <a:srgbClr val="000000"/>
                </a:solidFill>
              </a:rPr>
              <a:t>hep-th</a:t>
            </a:r>
            <a:r>
              <a:rPr lang="en-US" dirty="0" smtClean="0">
                <a:solidFill>
                  <a:srgbClr val="000000"/>
                </a:solidFill>
              </a:rPr>
              <a:t>]]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with E. </a:t>
            </a:r>
            <a:r>
              <a:rPr lang="en-US" dirty="0" err="1" smtClean="0">
                <a:solidFill>
                  <a:srgbClr val="000000"/>
                </a:solidFill>
              </a:rPr>
              <a:t>Gerwick</a:t>
            </a:r>
            <a:r>
              <a:rPr lang="en-US" dirty="0" smtClean="0">
                <a:solidFill>
                  <a:srgbClr val="000000"/>
                </a:solidFill>
              </a:rPr>
              <a:t>, T. </a:t>
            </a:r>
            <a:r>
              <a:rPr lang="en-US" dirty="0" err="1" smtClean="0">
                <a:solidFill>
                  <a:srgbClr val="000000"/>
                </a:solidFill>
              </a:rPr>
              <a:t>Koivisto</a:t>
            </a:r>
            <a:r>
              <a:rPr lang="en-US" dirty="0" smtClean="0">
                <a:solidFill>
                  <a:srgbClr val="000000"/>
                </a:solidFill>
              </a:rPr>
              <a:t> and A. </a:t>
            </a:r>
            <a:r>
              <a:rPr lang="en-US" dirty="0" err="1" smtClean="0">
                <a:solidFill>
                  <a:srgbClr val="000000"/>
                </a:solidFill>
              </a:rPr>
              <a:t>Mazumdar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 PRL 108, 031101 (2012)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  [arXiv:1110.5249 [</a:t>
            </a:r>
            <a:r>
              <a:rPr lang="en-US" dirty="0" err="1" smtClean="0">
                <a:solidFill>
                  <a:srgbClr val="000000"/>
                </a:solidFill>
              </a:rPr>
              <a:t>gr</a:t>
            </a:r>
            <a:r>
              <a:rPr lang="en-US" dirty="0" smtClean="0">
                <a:solidFill>
                  <a:srgbClr val="000000"/>
                </a:solidFill>
              </a:rPr>
              <a:t>-qc]]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4114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String Field Theory Tachyons      </a:t>
            </a:r>
          </a:p>
          <a:p>
            <a:pPr>
              <a:buNone/>
            </a:pPr>
            <a:r>
              <a:rPr lang="en-US" sz="1400" b="1" dirty="0" smtClean="0">
                <a:solidFill>
                  <a:srgbClr val="7030A0"/>
                </a:solidFill>
                <a:effectLst/>
              </a:rPr>
              <a:t>                                                                                                   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[Witten,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Kostelecky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 &amp; Samuel,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Sen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p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en-US" b="1" dirty="0" err="1" smtClean="0">
                <a:solidFill>
                  <a:srgbClr val="7030A0"/>
                </a:solidFill>
              </a:rPr>
              <a:t>adic</a:t>
            </a:r>
            <a:r>
              <a:rPr lang="en-US" b="1" dirty="0" smtClean="0">
                <a:solidFill>
                  <a:srgbClr val="7030A0"/>
                </a:solidFill>
              </a:rPr>
              <a:t> string theory </a:t>
            </a:r>
            <a:r>
              <a:rPr lang="en-US" sz="1400" dirty="0" smtClean="0">
                <a:solidFill>
                  <a:srgbClr val="000000"/>
                </a:solidFill>
              </a:rPr>
              <a:t>[</a:t>
            </a:r>
            <a:r>
              <a:rPr lang="en-US" sz="1400" dirty="0" err="1" smtClean="0">
                <a:solidFill>
                  <a:srgbClr val="000000"/>
                </a:solidFill>
              </a:rPr>
              <a:t>Volovich</a:t>
            </a:r>
            <a:r>
              <a:rPr lang="en-US" sz="1400" dirty="0" smtClean="0">
                <a:solidFill>
                  <a:srgbClr val="000000"/>
                </a:solidFill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</a:rPr>
              <a:t>Brekke</a:t>
            </a:r>
            <a:r>
              <a:rPr lang="en-US" sz="1400" dirty="0" smtClean="0">
                <a:solidFill>
                  <a:srgbClr val="000000"/>
                </a:solidFill>
              </a:rPr>
              <a:t>, Freund, Olson, Witten, Frampton]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Mass square has the wrong sign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An </a:t>
            </a:r>
            <a:r>
              <a:rPr lang="en-US" sz="2000" dirty="0" err="1" smtClean="0">
                <a:solidFill>
                  <a:srgbClr val="3025C1"/>
                </a:solidFill>
                <a:effectLst/>
              </a:rPr>
              <a:t>inifinte</a:t>
            </a:r>
            <a:r>
              <a:rPr lang="en-US" sz="2000" dirty="0" smtClean="0">
                <a:solidFill>
                  <a:srgbClr val="3025C1"/>
                </a:solidFill>
                <a:effectLst/>
              </a:rPr>
              <a:t> series of higher derivative kinetic operators, mildly nonlocal</a:t>
            </a:r>
          </a:p>
          <a:p>
            <a:endParaRPr lang="en-US" dirty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33400" y="1905000"/>
          <a:ext cx="507523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917" name="Equation" r:id="rId4" imgW="2539800" imgH="558720" progId="Equation.3">
                  <p:embed/>
                </p:oleObj>
              </mc:Choice>
              <mc:Fallback>
                <p:oleObj name="Equation" r:id="rId4" imgW="253980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5075238" cy="1117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1219200" y="2895600"/>
            <a:ext cx="0" cy="4572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3505200" y="2667000"/>
            <a:ext cx="0" cy="4572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4191000" y="2667000"/>
            <a:ext cx="0" cy="45720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304800" y="3352800"/>
            <a:ext cx="46444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open string coupling            </a:t>
            </a:r>
            <a:r>
              <a:rPr lang="en-US" sz="1800" dirty="0" smtClean="0">
                <a:solidFill>
                  <a:srgbClr val="FF0000"/>
                </a:solidFill>
              </a:rPr>
              <a:t>string </a:t>
            </a:r>
            <a:r>
              <a:rPr lang="en-US" sz="1800" dirty="0">
                <a:solidFill>
                  <a:srgbClr val="FF0000"/>
                </a:solidFill>
              </a:rPr>
              <a:t>tension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Nonlocal Actions in String Theory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1227780" name="Object 4"/>
          <p:cNvGraphicFramePr>
            <a:graphicFrameLocks noChangeAspect="1"/>
          </p:cNvGraphicFramePr>
          <p:nvPr/>
        </p:nvGraphicFramePr>
        <p:xfrm>
          <a:off x="533400" y="4572000"/>
          <a:ext cx="57864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918" name="Equation" r:id="rId6" imgW="2895480" imgH="507960" progId="Equation.3">
                  <p:embed/>
                </p:oleObj>
              </mc:Choice>
              <mc:Fallback>
                <p:oleObj name="Equation" r:id="rId6" imgW="289548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5786438" cy="10160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4" grpId="0" animBg="1"/>
      <p:bldP spid="16395" grpId="0" animBg="1"/>
      <p:bldP spid="163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81000"/>
            <a:ext cx="8305800" cy="617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t’ </a:t>
            </a:r>
            <a:r>
              <a:rPr lang="en-US" sz="2400" b="1" dirty="0" err="1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Hooft</a:t>
            </a:r>
            <a:r>
              <a:rPr lang="en-US" sz="2400" b="1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dual to string theory</a:t>
            </a:r>
          </a:p>
          <a:p>
            <a:pPr>
              <a:lnSpc>
                <a:spcPct val="90000"/>
              </a:lnSpc>
            </a:pPr>
            <a:r>
              <a:rPr lang="en-US" sz="2000" dirty="0" err="1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Polyakov</a:t>
            </a:r>
            <a:r>
              <a:rPr lang="en-US" sz="2000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action: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Strings on Random lattice </a:t>
            </a:r>
            <a:r>
              <a:rPr lang="en-US" sz="1200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sz="1200" dirty="0" smtClean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Douglas &amp; </a:t>
            </a:r>
            <a:r>
              <a:rPr lang="en-US" sz="1200" dirty="0" err="1" smtClean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Shenker</a:t>
            </a:r>
            <a:r>
              <a:rPr lang="en-US" sz="1200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  <a:p>
            <a:pPr>
              <a:lnSpc>
                <a:spcPct val="90000"/>
              </a:lnSpc>
            </a:pPr>
            <a:endParaRPr lang="en-US" sz="12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Dual Field theory </a:t>
            </a:r>
            <a:r>
              <a:rPr lang="en-US" sz="2000" dirty="0" smtClean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action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solidFill>
                <a:srgbClr val="2B2BDB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2B2BDB"/>
                </a:solidFill>
              </a:rPr>
              <a:t>One can compute the Feynman diagrams and even sum them up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found linear </a:t>
            </a:r>
            <a:r>
              <a:rPr lang="en-US" sz="1600" dirty="0" err="1" smtClean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Regge</a:t>
            </a:r>
            <a:r>
              <a:rPr lang="en-US" sz="1600" dirty="0" smtClean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trajectories. </a:t>
            </a:r>
            <a:r>
              <a:rPr lang="en-US" sz="1600" dirty="0">
                <a:solidFill>
                  <a:srgbClr val="000000"/>
                </a:solidFill>
                <a:effectLst/>
              </a:rPr>
              <a:t>[TB, </a:t>
            </a:r>
            <a:r>
              <a:rPr lang="en-US" sz="1600" dirty="0" err="1">
                <a:solidFill>
                  <a:srgbClr val="000000"/>
                </a:solidFill>
                <a:effectLst/>
              </a:rPr>
              <a:t>Grisaru</a:t>
            </a:r>
            <a:r>
              <a:rPr lang="en-US" sz="1600" dirty="0">
                <a:solidFill>
                  <a:srgbClr val="000000"/>
                </a:solidFill>
                <a:effectLst/>
              </a:rPr>
              <a:t> &amp; Siegel]</a:t>
            </a:r>
            <a:endParaRPr lang="en-US" sz="1600" dirty="0">
              <a:solidFill>
                <a:srgbClr val="3025C1"/>
              </a:solidFill>
              <a:effectLst/>
            </a:endParaRPr>
          </a:p>
          <a:p>
            <a:pPr lvl="1">
              <a:lnSpc>
                <a:spcPct val="90000"/>
              </a:lnSpc>
            </a:pPr>
            <a:endParaRPr lang="en-US" sz="8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2B2BD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en-US" sz="12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>
              <a:solidFill>
                <a:srgbClr val="2B2BD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2054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29000" y="914400"/>
            <a:ext cx="4953000" cy="604838"/>
          </a:xfrm>
          <a:noFill/>
          <a:ln/>
        </p:spPr>
      </p:pic>
      <p:pic>
        <p:nvPicPr>
          <p:cNvPr id="620548" name="Picture 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0" y="3505200"/>
            <a:ext cx="2590800" cy="407126"/>
          </a:xfrm>
          <a:noFill/>
          <a:ln/>
        </p:spPr>
      </p:pic>
      <p:pic>
        <p:nvPicPr>
          <p:cNvPr id="6205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038600"/>
            <a:ext cx="8153400" cy="49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05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5091183"/>
            <a:ext cx="5410200" cy="595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0551" name="Picture 7" descr="discret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1371600"/>
            <a:ext cx="5867400" cy="20351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2loopsp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28600" y="2895600"/>
            <a:ext cx="5041900" cy="7239000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3300"/>
                </a:solidFill>
              </a:rPr>
              <a:t>Interesting Properties</a:t>
            </a:r>
            <a:endParaRPr lang="en-US" b="1" u="sng" dirty="0">
              <a:solidFill>
                <a:srgbClr val="FF33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lnSpc>
                <a:spcPct val="90000"/>
              </a:lnSpc>
              <a:buClrTx/>
              <a:buNone/>
            </a:pPr>
            <a:r>
              <a:rPr lang="en-US" sz="2400" b="1" dirty="0" err="1" smtClean="0">
                <a:solidFill>
                  <a:srgbClr val="7030A0"/>
                </a:solidFill>
              </a:rPr>
              <a:t>Ghostfree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400" dirty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None/>
            </a:pPr>
            <a:endParaRPr lang="en-US" sz="2000" dirty="0" smtClean="0">
              <a:solidFill>
                <a:srgbClr val="3333CC"/>
              </a:solidFill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</a:rPr>
              <a:t>But SFT/</a:t>
            </a:r>
            <a:r>
              <a:rPr lang="en-US" sz="2000" dirty="0" err="1" smtClean="0">
                <a:solidFill>
                  <a:srgbClr val="3025C1"/>
                </a:solidFill>
              </a:rPr>
              <a:t>padic</a:t>
            </a:r>
            <a:r>
              <a:rPr lang="en-US" sz="2000" dirty="0" smtClean="0">
                <a:solidFill>
                  <a:srgbClr val="3025C1"/>
                </a:solidFill>
              </a:rPr>
              <a:t> type theories have no extra states!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Quantum loops are finite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UV under better control, like usual HD theories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Thermal duality in p-</a:t>
            </a:r>
            <a:r>
              <a:rPr lang="en-US" sz="2000" dirty="0" err="1" smtClean="0">
                <a:solidFill>
                  <a:srgbClr val="3025C1"/>
                </a:solidFill>
                <a:effectLst/>
              </a:rPr>
              <a:t>adic</a:t>
            </a:r>
            <a:r>
              <a:rPr lang="en-US" sz="2000" dirty="0" smtClean="0">
                <a:solidFill>
                  <a:srgbClr val="3025C1"/>
                </a:solidFill>
                <a:effectLst/>
              </a:rPr>
              <a:t> strings </a:t>
            </a:r>
          </a:p>
          <a:p>
            <a:pPr marL="0" indent="0">
              <a:lnSpc>
                <a:spcPct val="90000"/>
              </a:lnSpc>
              <a:buClrTx/>
              <a:buNone/>
            </a:pPr>
            <a:r>
              <a:rPr lang="en-US" sz="2000" dirty="0">
                <a:solidFill>
                  <a:srgbClr val="3025C1"/>
                </a:solidFill>
                <a:effectLst/>
              </a:rPr>
              <a:t> </a:t>
            </a:r>
            <a:r>
              <a:rPr lang="en-US" sz="2000" dirty="0" smtClean="0">
                <a:solidFill>
                  <a:srgbClr val="3025C1"/>
                </a:solidFill>
                <a:effectLst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[TB,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Cembranos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 &amp; </a:t>
            </a:r>
            <a:r>
              <a:rPr lang="en-US" sz="1400" dirty="0" err="1" smtClean="0">
                <a:solidFill>
                  <a:srgbClr val="000000"/>
                </a:solidFill>
                <a:effectLst/>
              </a:rPr>
              <a:t>Kapusta</a:t>
            </a:r>
            <a:r>
              <a:rPr lang="en-US" sz="1400" dirty="0" smtClean="0">
                <a:solidFill>
                  <a:srgbClr val="000000"/>
                </a:solidFill>
                <a:effectLst/>
              </a:rPr>
              <a:t>, 2010 PRL]</a:t>
            </a:r>
            <a:r>
              <a:rPr lang="en-US" sz="1400" dirty="0" smtClean="0">
                <a:solidFill>
                  <a:srgbClr val="3025C1"/>
                </a:solidFill>
                <a:effectLst/>
              </a:rPr>
              <a:t>        </a:t>
            </a: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endParaRPr lang="en-US" sz="2000" dirty="0" smtClean="0">
              <a:solidFill>
                <a:srgbClr val="3025C1"/>
              </a:solidFill>
              <a:effectLst/>
            </a:endParaRPr>
          </a:p>
          <a:p>
            <a:pPr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3025C1"/>
                </a:solidFill>
                <a:effectLst/>
              </a:rPr>
              <a:t>Can there be any phenomenological implications for LHC?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graphicFrame>
        <p:nvGraphicFramePr>
          <p:cNvPr id="12472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64314"/>
              </p:ext>
            </p:extLst>
          </p:nvPr>
        </p:nvGraphicFramePr>
        <p:xfrm>
          <a:off x="2362200" y="1066800"/>
          <a:ext cx="4548187" cy="1355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441" name="Equation" r:id="rId5" imgW="2984400" imgH="888840" progId="Equation.3">
                  <p:embed/>
                </p:oleObj>
              </mc:Choice>
              <mc:Fallback>
                <p:oleObj name="Equation" r:id="rId5" imgW="2984400" imgH="888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066800"/>
                        <a:ext cx="4548187" cy="135586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72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284586"/>
              </p:ext>
            </p:extLst>
          </p:nvPr>
        </p:nvGraphicFramePr>
        <p:xfrm>
          <a:off x="4876800" y="5334000"/>
          <a:ext cx="1751012" cy="707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442" name="Equation" r:id="rId7" imgW="1193760" imgH="482400" progId="Equation.3">
                  <p:embed/>
                </p:oleObj>
              </mc:Choice>
              <mc:Fallback>
                <p:oleObj name="Equation" r:id="rId7" imgW="119376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334000"/>
                        <a:ext cx="1751012" cy="70783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necklacep23.eps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57400" y="3810000"/>
            <a:ext cx="2362200" cy="504825"/>
          </a:xfrm>
          <a:prstGeom prst="rect">
            <a:avLst/>
          </a:prstGeom>
        </p:spPr>
      </p:pic>
      <p:pic>
        <p:nvPicPr>
          <p:cNvPr id="9" name="Picture 8" descr="necklacep3.eps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76800" y="3733800"/>
            <a:ext cx="4067175" cy="14859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754768"/>
              </p:ext>
            </p:extLst>
          </p:nvPr>
        </p:nvGraphicFramePr>
        <p:xfrm>
          <a:off x="6705600" y="2514600"/>
          <a:ext cx="207264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443" name="Equation" r:id="rId11" imgW="1511280" imgH="444240" progId="Equation.3">
                  <p:embed/>
                </p:oleObj>
              </mc:Choice>
              <mc:Fallback>
                <p:oleObj name="Equation" r:id="rId11" imgW="151128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514600"/>
                        <a:ext cx="2072640" cy="609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Applications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Insights into string theory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rgbClr val="3025C1"/>
                </a:solidFill>
              </a:rPr>
              <a:t>Brane</a:t>
            </a:r>
            <a:r>
              <a:rPr lang="en-US" sz="2200" dirty="0" smtClean="0">
                <a:solidFill>
                  <a:srgbClr val="3025C1"/>
                </a:solidFill>
              </a:rPr>
              <a:t> Physics &amp; Tachyon condensation </a:t>
            </a:r>
            <a:r>
              <a:rPr lang="en-US" sz="1600" dirty="0" smtClean="0">
                <a:solidFill>
                  <a:srgbClr val="000000"/>
                </a:solidFill>
              </a:rPr>
              <a:t>[</a:t>
            </a:r>
            <a:r>
              <a:rPr lang="en-US" sz="1600" dirty="0" err="1" smtClean="0">
                <a:solidFill>
                  <a:srgbClr val="000000"/>
                </a:solidFill>
              </a:rPr>
              <a:t>Zwiebach</a:t>
            </a:r>
            <a:r>
              <a:rPr lang="en-US" sz="1600" dirty="0" smtClean="0">
                <a:solidFill>
                  <a:srgbClr val="000000"/>
                </a:solidFill>
              </a:rPr>
              <a:t> &amp; Moeller; </a:t>
            </a:r>
            <a:r>
              <a:rPr lang="en-US" sz="1600" dirty="0" err="1" smtClean="0">
                <a:solidFill>
                  <a:srgbClr val="000000"/>
                </a:solidFill>
              </a:rPr>
              <a:t>Forini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Gambini</a:t>
            </a:r>
            <a:r>
              <a:rPr lang="en-US" sz="1600" dirty="0" smtClean="0">
                <a:solidFill>
                  <a:srgbClr val="000000"/>
                </a:solidFill>
              </a:rPr>
              <a:t> &amp; </a:t>
            </a:r>
            <a:r>
              <a:rPr lang="en-US" sz="1600" dirty="0" err="1" smtClean="0">
                <a:solidFill>
                  <a:srgbClr val="000000"/>
                </a:solidFill>
              </a:rPr>
              <a:t>Nardelli</a:t>
            </a:r>
            <a:r>
              <a:rPr lang="en-US" sz="1600" dirty="0" smtClean="0">
                <a:solidFill>
                  <a:srgbClr val="000000"/>
                </a:solidFill>
              </a:rPr>
              <a:t>; </a:t>
            </a:r>
            <a:r>
              <a:rPr lang="en-US" sz="1600" dirty="0" err="1" smtClean="0">
                <a:solidFill>
                  <a:srgbClr val="000000"/>
                </a:solidFill>
              </a:rPr>
              <a:t>Colleti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Sigalov</a:t>
            </a:r>
            <a:r>
              <a:rPr lang="en-US" sz="1600" dirty="0" smtClean="0">
                <a:solidFill>
                  <a:srgbClr val="000000"/>
                </a:solidFill>
              </a:rPr>
              <a:t> &amp; Taylor; </a:t>
            </a:r>
            <a:r>
              <a:rPr lang="en-US" sz="1600" dirty="0" err="1" smtClean="0">
                <a:solidFill>
                  <a:srgbClr val="000000"/>
                </a:solidFill>
              </a:rPr>
              <a:t>Calcagni</a:t>
            </a:r>
            <a:r>
              <a:rPr lang="en-US" sz="1600" dirty="0" smtClean="0">
                <a:solidFill>
                  <a:srgbClr val="000000"/>
                </a:solidFill>
              </a:rPr>
              <a:t>…]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err="1" smtClean="0">
                <a:solidFill>
                  <a:srgbClr val="3025C1"/>
                </a:solidFill>
              </a:rPr>
              <a:t>Hagedorn</a:t>
            </a:r>
            <a:r>
              <a:rPr lang="en-US" sz="2200" dirty="0" smtClean="0">
                <a:solidFill>
                  <a:srgbClr val="3025C1"/>
                </a:solidFill>
              </a:rPr>
              <a:t> physics </a:t>
            </a:r>
            <a:r>
              <a:rPr lang="en-US" sz="1600" dirty="0" smtClean="0">
                <a:solidFill>
                  <a:srgbClr val="000000"/>
                </a:solidFill>
              </a:rPr>
              <a:t>[Blum; with </a:t>
            </a:r>
            <a:r>
              <a:rPr lang="en-US" sz="1600" dirty="0" err="1" smtClean="0">
                <a:solidFill>
                  <a:srgbClr val="000000"/>
                </a:solidFill>
              </a:rPr>
              <a:t>Cembranos</a:t>
            </a:r>
            <a:r>
              <a:rPr lang="en-US" sz="1600" dirty="0" smtClean="0">
                <a:solidFill>
                  <a:srgbClr val="000000"/>
                </a:solidFill>
              </a:rPr>
              <a:t> &amp; </a:t>
            </a:r>
            <a:r>
              <a:rPr lang="en-US" sz="1600" dirty="0" err="1" smtClean="0">
                <a:solidFill>
                  <a:srgbClr val="000000"/>
                </a:solidFill>
              </a:rPr>
              <a:t>Kapusta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Spectrum </a:t>
            </a:r>
            <a:r>
              <a:rPr lang="en-US" sz="1600" dirty="0" smtClean="0">
                <a:solidFill>
                  <a:srgbClr val="000000"/>
                </a:solidFill>
              </a:rPr>
              <a:t>[with </a:t>
            </a:r>
            <a:r>
              <a:rPr lang="en-US" sz="1600" dirty="0" err="1" smtClean="0">
                <a:solidFill>
                  <a:srgbClr val="000000"/>
                </a:solidFill>
              </a:rPr>
              <a:t>Grisaru</a:t>
            </a:r>
            <a:r>
              <a:rPr lang="en-US" sz="1600" dirty="0" smtClean="0">
                <a:solidFill>
                  <a:srgbClr val="000000"/>
                </a:solidFill>
              </a:rPr>
              <a:t> &amp; Siegel, </a:t>
            </a:r>
            <a:r>
              <a:rPr lang="en-US" sz="1600" dirty="0" err="1" smtClean="0">
                <a:solidFill>
                  <a:srgbClr val="000000"/>
                </a:solidFill>
              </a:rPr>
              <a:t>Minahan</a:t>
            </a:r>
            <a:r>
              <a:rPr lang="en-US" sz="1600" dirty="0" smtClean="0">
                <a:solidFill>
                  <a:srgbClr val="000000"/>
                </a:solidFill>
              </a:rPr>
              <a:t>]</a:t>
            </a:r>
            <a:endParaRPr lang="en-US" sz="1600" dirty="0" smtClean="0">
              <a:solidFill>
                <a:srgbClr val="3025C1"/>
              </a:solidFill>
            </a:endParaRPr>
          </a:p>
          <a:p>
            <a:pPr>
              <a:buNone/>
            </a:pPr>
            <a:endParaRPr lang="en-US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Applications to Cosmology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Novel kinetic energy dominated non-slow-roll inflationary mechanisms 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[with Barnaby &amp; Cline; </a:t>
            </a:r>
            <a:r>
              <a:rPr lang="en-US" sz="1600" dirty="0" err="1" smtClean="0">
                <a:solidFill>
                  <a:srgbClr val="000000"/>
                </a:solidFill>
                <a:effectLst/>
              </a:rPr>
              <a:t>Lidsey</a:t>
            </a:r>
            <a:r>
              <a:rPr lang="en-US" sz="1600" dirty="0" smtClean="0">
                <a:solidFill>
                  <a:srgbClr val="000000"/>
                </a:solidFill>
                <a:effectLst/>
              </a:rPr>
              <a:t>…] </a:t>
            </a:r>
            <a:r>
              <a:rPr lang="en-US" sz="1600" dirty="0" smtClean="0">
                <a:solidFill>
                  <a:srgbClr val="3025C1"/>
                </a:solidFill>
              </a:rPr>
              <a:t>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Dark </a:t>
            </a:r>
            <a:r>
              <a:rPr lang="en-US" sz="2200" dirty="0" smtClean="0">
                <a:solidFill>
                  <a:srgbClr val="3025C1"/>
                </a:solidFill>
              </a:rPr>
              <a:t>Energy </a:t>
            </a:r>
            <a:r>
              <a:rPr lang="en-US" sz="1600" dirty="0" smtClean="0">
                <a:solidFill>
                  <a:srgbClr val="000000"/>
                </a:solidFill>
              </a:rPr>
              <a:t>[</a:t>
            </a:r>
            <a:r>
              <a:rPr lang="en-US" sz="1600" dirty="0" err="1" smtClean="0">
                <a:solidFill>
                  <a:srgbClr val="000000"/>
                </a:solidFill>
              </a:rPr>
              <a:t>Arefeva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Joukovskaya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Dragovich</a:t>
            </a:r>
            <a:r>
              <a:rPr lang="en-US" sz="1600" dirty="0" smtClean="0">
                <a:solidFill>
                  <a:srgbClr val="000000"/>
                </a:solidFill>
              </a:rPr>
              <a:t>, ...]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rgbClr val="3333CC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Nonlocal Gravity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1148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Can Nonlocal higher derivative terms be free from ghosts?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Can they address the singularity problems in </a:t>
            </a:r>
            <a:r>
              <a:rPr lang="en-US" dirty="0" smtClean="0">
                <a:solidFill>
                  <a:srgbClr val="7030A0"/>
                </a:solidFill>
              </a:rPr>
              <a:t>GR?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What about quantum loops?</a:t>
            </a:r>
          </a:p>
          <a:p>
            <a:pPr lvl="1">
              <a:buClrTx/>
            </a:pPr>
            <a:r>
              <a:rPr lang="en-US" sz="2000" dirty="0" err="1" smtClean="0">
                <a:solidFill>
                  <a:srgbClr val="3025C1"/>
                </a:solidFill>
              </a:rPr>
              <a:t>Stelle</a:t>
            </a:r>
            <a:r>
              <a:rPr lang="en-US" sz="2000" dirty="0" smtClean="0">
                <a:solidFill>
                  <a:srgbClr val="3025C1"/>
                </a:solidFill>
              </a:rPr>
              <a:t> demonstrated 4</a:t>
            </a:r>
            <a:r>
              <a:rPr lang="en-US" sz="2000" baseline="30000" dirty="0" smtClean="0">
                <a:solidFill>
                  <a:srgbClr val="3025C1"/>
                </a:solidFill>
              </a:rPr>
              <a:t>th</a:t>
            </a:r>
            <a:r>
              <a:rPr lang="en-US" sz="2000" dirty="0" smtClean="0">
                <a:solidFill>
                  <a:srgbClr val="3025C1"/>
                </a:solidFill>
              </a:rPr>
              <a:t> order gravity to be </a:t>
            </a:r>
            <a:r>
              <a:rPr lang="en-US" sz="2000" dirty="0" err="1" smtClean="0">
                <a:solidFill>
                  <a:srgbClr val="3025C1"/>
                </a:solidFill>
              </a:rPr>
              <a:t>renormalizable</a:t>
            </a:r>
            <a:r>
              <a:rPr lang="en-US" sz="2000" dirty="0" smtClean="0">
                <a:solidFill>
                  <a:srgbClr val="3025C1"/>
                </a:solidFill>
              </a:rPr>
              <a:t> (1977),  but it has ghosts</a:t>
            </a:r>
            <a:endParaRPr lang="en-US" sz="2000" dirty="0">
              <a:solidFill>
                <a:srgbClr val="3025C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Ghosts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From Scalars to Gravity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The metric has 6 degrees (graviton, vector, and two scalars)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Gauge symmetry is subtle, some ghosts are allowed</a:t>
            </a:r>
          </a:p>
          <a:p>
            <a:pPr>
              <a:buClrTx/>
              <a:buFont typeface="Wingdings" pitchFamily="2" charset="2"/>
              <a:buChar char="Ø"/>
            </a:pPr>
            <a:endParaRPr lang="en-US" sz="24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3025C1"/>
                </a:solidFill>
              </a:rPr>
              <a:t>Several Classical (time dependent) backgrounds. </a:t>
            </a:r>
            <a:endParaRPr lang="en-US" sz="2400" dirty="0">
              <a:solidFill>
                <a:srgbClr val="3025C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Linearized</a:t>
            </a:r>
            <a:r>
              <a:rPr lang="en-US" b="1" u="sng" dirty="0" smtClean="0">
                <a:solidFill>
                  <a:srgbClr val="FF0000"/>
                </a:solidFill>
              </a:rPr>
              <a:t> Gravity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7030A0"/>
                </a:solidFill>
              </a:rPr>
              <a:t>It’s good for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2B21AF"/>
                </a:solidFill>
                <a:effectLst/>
              </a:rPr>
              <a:t>Ghosts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2B21AF"/>
                </a:solidFill>
                <a:effectLst/>
              </a:rPr>
              <a:t>Perturbations and stability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2B21AF"/>
                </a:solidFill>
                <a:effectLst/>
              </a:rPr>
              <a:t>Solar system </a:t>
            </a:r>
            <a:r>
              <a:rPr lang="en-US" sz="2200" dirty="0" smtClean="0">
                <a:solidFill>
                  <a:srgbClr val="2B21AF"/>
                </a:solidFill>
                <a:effectLst/>
              </a:rPr>
              <a:t>tests</a:t>
            </a:r>
            <a:endParaRPr lang="en-US" sz="2200" dirty="0" smtClean="0">
              <a:solidFill>
                <a:srgbClr val="2B21AF"/>
              </a:solidFill>
              <a:effectLst/>
            </a:endParaRPr>
          </a:p>
          <a:p>
            <a:pPr marL="0" indent="0">
              <a:buClrTx/>
              <a:buNone/>
            </a:pPr>
            <a:r>
              <a:rPr lang="en-US" sz="2400" b="1" dirty="0" smtClean="0">
                <a:solidFill>
                  <a:srgbClr val="7030A0"/>
                </a:solidFill>
                <a:effectLst/>
              </a:rPr>
              <a:t>The </a:t>
            </a:r>
            <a:r>
              <a:rPr lang="en-US" sz="2400" b="1" dirty="0" smtClean="0">
                <a:solidFill>
                  <a:srgbClr val="7030A0"/>
                </a:solidFill>
                <a:effectLst/>
              </a:rPr>
              <a:t>most general covariant action with metric and Box</a:t>
            </a:r>
          </a:p>
          <a:p>
            <a:pPr marL="0" indent="0">
              <a:buClrTx/>
              <a:buNone/>
            </a:pPr>
            <a:endParaRPr lang="en-US" sz="2200" dirty="0">
              <a:solidFill>
                <a:srgbClr val="3025C1"/>
              </a:solidFill>
            </a:endParaRPr>
          </a:p>
          <a:p>
            <a:pPr marL="0" indent="0">
              <a:buClrTx/>
              <a:buNone/>
            </a:pPr>
            <a:endParaRPr lang="en-US" sz="2200" dirty="0" smtClean="0">
              <a:solidFill>
                <a:srgbClr val="3025C1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We have looked at </a:t>
            </a:r>
            <a:r>
              <a:rPr lang="en-US" sz="2200" dirty="0" err="1" smtClean="0">
                <a:solidFill>
                  <a:srgbClr val="3025C1"/>
                </a:solidFill>
              </a:rPr>
              <a:t>Minkowski</a:t>
            </a:r>
            <a:r>
              <a:rPr lang="en-US" sz="2200" dirty="0" smtClean="0">
                <a:solidFill>
                  <a:srgbClr val="3025C1"/>
                </a:solidFill>
              </a:rPr>
              <a:t>, but (A)</a:t>
            </a:r>
            <a:r>
              <a:rPr lang="en-US" sz="2200" dirty="0" err="1" smtClean="0">
                <a:solidFill>
                  <a:srgbClr val="3025C1"/>
                </a:solidFill>
              </a:rPr>
              <a:t>dS</a:t>
            </a:r>
            <a:r>
              <a:rPr lang="en-US" sz="2200" dirty="0" smtClean="0">
                <a:solidFill>
                  <a:srgbClr val="3025C1"/>
                </a:solidFill>
              </a:rPr>
              <a:t> should be tractable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3025C1"/>
                </a:solidFill>
              </a:rPr>
              <a:t>Only interested in quadratic fluctuations. Therefore for </a:t>
            </a:r>
            <a:r>
              <a:rPr lang="en-US" sz="2200" dirty="0" err="1" smtClean="0">
                <a:solidFill>
                  <a:srgbClr val="3025C1"/>
                </a:solidFill>
              </a:rPr>
              <a:t>Minkowski</a:t>
            </a:r>
            <a:endParaRPr lang="en-US" sz="2200" dirty="0" smtClean="0">
              <a:solidFill>
                <a:srgbClr val="3025C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923462"/>
              </p:ext>
            </p:extLst>
          </p:nvPr>
        </p:nvGraphicFramePr>
        <p:xfrm>
          <a:off x="2438400" y="5715000"/>
          <a:ext cx="446167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614" name="Equation" r:id="rId3" imgW="2603160" imgH="533160" progId="Equation.3">
                  <p:embed/>
                </p:oleObj>
              </mc:Choice>
              <mc:Fallback>
                <p:oleObj name="Equation" r:id="rId3" imgW="26031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15000"/>
                        <a:ext cx="4461676" cy="9144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014232"/>
              </p:ext>
            </p:extLst>
          </p:nvPr>
        </p:nvGraphicFramePr>
        <p:xfrm>
          <a:off x="2362200" y="3352800"/>
          <a:ext cx="44132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615" name="Equation" r:id="rId5" imgW="2311200" imgH="457200" progId="Equation.3">
                  <p:embed/>
                </p:oleObj>
              </mc:Choice>
              <mc:Fallback>
                <p:oleObj name="Equation" r:id="rId5" imgW="23112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352800"/>
                        <a:ext cx="4413250" cy="8731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80491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22555</TotalTime>
  <Words>798</Words>
  <Application>Microsoft Office PowerPoint</Application>
  <PresentationFormat>On-screen Show (4:3)</PresentationFormat>
  <Paragraphs>202</Paragraphs>
  <Slides>16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Textured</vt:lpstr>
      <vt:lpstr>Equation</vt:lpstr>
      <vt:lpstr>Microsoft Equation 3.0</vt:lpstr>
      <vt:lpstr>Towards Consistent Nonlocal Theories of Gravity </vt:lpstr>
      <vt:lpstr>My Collaborators</vt:lpstr>
      <vt:lpstr>Nonlocal Actions in String Theory</vt:lpstr>
      <vt:lpstr>PowerPoint Presentation</vt:lpstr>
      <vt:lpstr>Interesting Properties</vt:lpstr>
      <vt:lpstr>Applications</vt:lpstr>
      <vt:lpstr>Nonlocal Gravity</vt:lpstr>
      <vt:lpstr>Ghosts</vt:lpstr>
      <vt:lpstr>Linearized Gravity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Exact Solutions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Stringy Dark Energy and Cosmic Coincidence</dc:title>
  <dc:creator>Tirthabir Biswas</dc:creator>
  <cp:lastModifiedBy>Tirhabir Biswas</cp:lastModifiedBy>
  <cp:revision>1072</cp:revision>
  <dcterms:created xsi:type="dcterms:W3CDTF">2005-01-11T05:34:04Z</dcterms:created>
  <dcterms:modified xsi:type="dcterms:W3CDTF">2013-04-20T13:43:35Z</dcterms:modified>
</cp:coreProperties>
</file>